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3004800" cy="9753600"/>
  <p:notesSz cx="6858000" cy="9144000"/>
  <p:embeddedFontLst>
    <p:embeddedFont>
      <p:font typeface="Helvetica Neue Light" panose="020B060007020508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juzb3DBqQ/DwxV+Z9N3iKnMYW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59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Google Shape;408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">
  <p:cSld name="タイトル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/>
          <p:nvPr/>
        </p:nvSpPr>
        <p:spPr>
          <a:xfrm>
            <a:off x="0" y="0"/>
            <a:ext cx="13004700" cy="9753600"/>
          </a:xfrm>
          <a:prstGeom prst="rect">
            <a:avLst/>
          </a:prstGeom>
          <a:noFill/>
          <a:ln w="508000" cap="flat" cmpd="sng">
            <a:solidFill>
              <a:srgbClr val="00694C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5"/>
          <p:cNvSpPr txBox="1">
            <a:spLocks noGrp="1"/>
          </p:cNvSpPr>
          <p:nvPr>
            <p:ph type="sldNum" idx="12"/>
          </p:nvPr>
        </p:nvSpPr>
        <p:spPr>
          <a:xfrm>
            <a:off x="6063156" y="9491675"/>
            <a:ext cx="8784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（中央）">
  <p:cSld name="タイトル（中央）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6"/>
          <p:cNvSpPr txBox="1">
            <a:spLocks noGrp="1"/>
          </p:cNvSpPr>
          <p:nvPr>
            <p:ph type="sldNum" idx="12"/>
          </p:nvPr>
        </p:nvSpPr>
        <p:spPr>
          <a:xfrm>
            <a:off x="6181392" y="9184925"/>
            <a:ext cx="642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4" name="Google Shape;14;p4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00694C"/>
          </a:solidFill>
          <a:ln w="508000" cap="flat" cmpd="sng">
            <a:solidFill>
              <a:srgbClr val="00694C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6"/>
          <p:cNvSpPr txBox="1">
            <a:spLocks noGrp="1"/>
          </p:cNvSpPr>
          <p:nvPr>
            <p:ph type="sldNum" idx="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>
                <a:solidFill>
                  <a:schemeClr val="lt1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>
                <a:solidFill>
                  <a:schemeClr val="lt1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>
                <a:solidFill>
                  <a:schemeClr val="lt1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>
                <a:solidFill>
                  <a:schemeClr val="lt1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>
                <a:solidFill>
                  <a:schemeClr val="lt1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>
                <a:solidFill>
                  <a:schemeClr val="lt1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>
                <a:solidFill>
                  <a:schemeClr val="lt1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>
                <a:solidFill>
                  <a:schemeClr val="lt1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7"/>
          <p:cNvSpPr txBox="1"/>
          <p:nvPr/>
        </p:nvSpPr>
        <p:spPr>
          <a:xfrm>
            <a:off x="360000" y="332616"/>
            <a:ext cx="3238066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4C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694C"/>
                </a:solidFill>
                <a:latin typeface="Arial"/>
                <a:ea typeface="Arial"/>
                <a:cs typeface="Arial"/>
                <a:sym typeface="Arial"/>
              </a:rPr>
              <a:t>こんぶのひみつを探ろう！</a:t>
            </a:r>
            <a:endParaRPr sz="2000" b="1" i="0" u="none" strike="noStrike" cap="none">
              <a:solidFill>
                <a:srgbClr val="0069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7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noFill/>
          <a:ln w="508000" cap="flat" cmpd="sng">
            <a:solidFill>
              <a:srgbClr val="00694C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7"/>
          <p:cNvSpPr txBox="1">
            <a:spLocks noGrp="1"/>
          </p:cNvSpPr>
          <p:nvPr>
            <p:ph type="sldNum" idx="12"/>
          </p:nvPr>
        </p:nvSpPr>
        <p:spPr>
          <a:xfrm>
            <a:off x="6185889" y="9470075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4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4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52324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324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324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4"/>
          <p:cNvSpPr txBox="1">
            <a:spLocks noGrp="1"/>
          </p:cNvSpPr>
          <p:nvPr>
            <p:ph type="sldNum" idx="12"/>
          </p:nvPr>
        </p:nvSpPr>
        <p:spPr>
          <a:xfrm>
            <a:off x="6181392" y="9184925"/>
            <a:ext cx="642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"/>
          <p:cNvSpPr txBox="1">
            <a:spLocks noGrp="1"/>
          </p:cNvSpPr>
          <p:nvPr>
            <p:ph type="ctrTitle" idx="4294967295"/>
          </p:nvPr>
        </p:nvSpPr>
        <p:spPr>
          <a:xfrm>
            <a:off x="947887" y="3048000"/>
            <a:ext cx="1151542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4C"/>
              </a:buClr>
              <a:buSzPts val="7200"/>
              <a:buFont typeface="Arial"/>
              <a:buNone/>
            </a:pPr>
            <a:r>
              <a:rPr lang="ja-JP" sz="7200" b="1" i="0" u="none" strike="noStrike" cap="none">
                <a:solidFill>
                  <a:srgbClr val="00694C"/>
                </a:solidFill>
                <a:latin typeface="Arial"/>
                <a:ea typeface="Arial"/>
                <a:cs typeface="Arial"/>
                <a:sym typeface="Arial"/>
              </a:rPr>
              <a:t>こんぶのひみつを探ろう！</a:t>
            </a:r>
            <a:endParaRPr/>
          </a:p>
        </p:txBody>
      </p:sp>
      <p:sp>
        <p:nvSpPr>
          <p:cNvPr id="25" name="Google Shape;25;p1"/>
          <p:cNvSpPr txBox="1"/>
          <p:nvPr/>
        </p:nvSpPr>
        <p:spPr>
          <a:xfrm>
            <a:off x="3124200" y="2377788"/>
            <a:ext cx="65050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4C"/>
              </a:buClr>
              <a:buSzPts val="4000"/>
              <a:buFont typeface="Arial"/>
              <a:buNone/>
            </a:pPr>
            <a:r>
              <a:rPr lang="ja-JP" sz="4000" b="1" i="0" u="none" strike="noStrike" cap="none">
                <a:solidFill>
                  <a:srgbClr val="00694C"/>
                </a:solidFill>
                <a:latin typeface="Arial"/>
                <a:ea typeface="Arial"/>
                <a:cs typeface="Arial"/>
                <a:sym typeface="Arial"/>
              </a:rPr>
              <a:t>身近な生きもの</a:t>
            </a:r>
            <a:endParaRPr sz="4000" b="0" i="0" u="none" strike="noStrike" cap="none">
              <a:solidFill>
                <a:srgbClr val="0069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" descr="動物, 食品, 屋内, 座る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6200" y="4071045"/>
            <a:ext cx="7772400" cy="5193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49C54A1-560A-577A-C8A0-6DBE1AB1A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433" y="8545418"/>
            <a:ext cx="1579001" cy="7193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/>
          <p:nvPr/>
        </p:nvSpPr>
        <p:spPr>
          <a:xfrm>
            <a:off x="9590897" y="5205366"/>
            <a:ext cx="1673535" cy="795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こんぶ茶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 txBox="1"/>
          <p:nvPr/>
        </p:nvSpPr>
        <p:spPr>
          <a:xfrm>
            <a:off x="5272897" y="5213772"/>
            <a:ext cx="2459006" cy="79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塩ふきこんぶ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0"/>
          <p:cNvSpPr txBox="1"/>
          <p:nvPr/>
        </p:nvSpPr>
        <p:spPr>
          <a:xfrm>
            <a:off x="1317189" y="5213772"/>
            <a:ext cx="2459006" cy="79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きざみこんぶ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0"/>
          <p:cNvSpPr txBox="1"/>
          <p:nvPr/>
        </p:nvSpPr>
        <p:spPr>
          <a:xfrm>
            <a:off x="9329279" y="1349354"/>
            <a:ext cx="2066270" cy="79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白板こんぶ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 txBox="1"/>
          <p:nvPr/>
        </p:nvSpPr>
        <p:spPr>
          <a:xfrm>
            <a:off x="1317189" y="1349354"/>
            <a:ext cx="2459006" cy="79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とろろこんぶ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10"/>
          <p:cNvGrpSpPr/>
          <p:nvPr/>
        </p:nvGrpSpPr>
        <p:grpSpPr>
          <a:xfrm>
            <a:off x="-274964" y="1236125"/>
            <a:ext cx="12843062" cy="7875380"/>
            <a:chOff x="-274964" y="1236125"/>
            <a:chExt cx="12843062" cy="7875380"/>
          </a:xfrm>
        </p:grpSpPr>
        <p:pic>
          <p:nvPicPr>
            <p:cNvPr id="99" name="Google Shape;99;p10" descr="画像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47982" y="6110276"/>
              <a:ext cx="2718694" cy="2214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0" descr="画像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43400" y="5565216"/>
              <a:ext cx="4318000" cy="3517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0" descr="画像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1677" y="6008861"/>
              <a:ext cx="3808299" cy="3102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0" descr="画像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87756" y="1343171"/>
              <a:ext cx="4680342" cy="3813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0" descr="画像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274964" y="1236125"/>
              <a:ext cx="5585959" cy="4550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0" descr="画像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231139" y="1554279"/>
              <a:ext cx="4693493" cy="38238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10"/>
          <p:cNvSpPr txBox="1"/>
          <p:nvPr/>
        </p:nvSpPr>
        <p:spPr>
          <a:xfrm>
            <a:off x="5272897" y="1349354"/>
            <a:ext cx="2459006" cy="79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おぼろこんぶ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0"/>
          <p:cNvSpPr txBox="1"/>
          <p:nvPr/>
        </p:nvSpPr>
        <p:spPr>
          <a:xfrm>
            <a:off x="8593613" y="8734155"/>
            <a:ext cx="35376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4C"/>
              </a:buClr>
              <a:buSzPts val="2400"/>
              <a:buFont typeface="Arial"/>
              <a:buNone/>
            </a:pPr>
            <a:r>
              <a:rPr lang="ja-JP" sz="2400" b="0" i="0" u="none" strike="noStrike" cap="none">
                <a:solidFill>
                  <a:srgbClr val="00694C"/>
                </a:solidFill>
                <a:latin typeface="Arial"/>
                <a:ea typeface="Arial"/>
                <a:cs typeface="Arial"/>
                <a:sym typeface="Arial"/>
              </a:rPr>
              <a:t>＼ 他にもたくさん！ ／</a:t>
            </a: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10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 txBox="1"/>
          <p:nvPr/>
        </p:nvSpPr>
        <p:spPr>
          <a:xfrm>
            <a:off x="2526952" y="3671342"/>
            <a:ext cx="7950895" cy="24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食べたことのあるこんぶは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出てきたかな？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1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11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/>
          <p:nvPr/>
        </p:nvSpPr>
        <p:spPr>
          <a:xfrm>
            <a:off x="2199940" y="1927926"/>
            <a:ext cx="8604920" cy="227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食べたことがあれば</a:t>
            </a:r>
            <a:endParaRPr sz="5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手をあげて感想を教えてね！</a:t>
            </a:r>
            <a:endParaRPr sz="5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2" descr="手を挙げる女の子のイラスト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3897" y="4553186"/>
            <a:ext cx="3118503" cy="3861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2" descr="手を挙げる男の子のイラスト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2400" y="4553186"/>
            <a:ext cx="3118503" cy="386192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2"/>
          <p:cNvSpPr txBox="1">
            <a:spLocks noGrp="1"/>
          </p:cNvSpPr>
          <p:nvPr>
            <p:ph type="sldNum" idx="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3" descr="女性の表情のイラスト「目がハート・疑問・居眠り・照れ」 | かわいい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801" y="5812892"/>
            <a:ext cx="2790148" cy="342476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3"/>
          <p:cNvSpPr txBox="1"/>
          <p:nvPr/>
        </p:nvSpPr>
        <p:spPr>
          <a:xfrm>
            <a:off x="2853965" y="1657970"/>
            <a:ext cx="7296869" cy="310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そんなこんぶは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種類もたくさんあるよ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どれくらいあると思う？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3"/>
          <p:cNvSpPr txBox="1"/>
          <p:nvPr/>
        </p:nvSpPr>
        <p:spPr>
          <a:xfrm>
            <a:off x="5219997" y="5340973"/>
            <a:ext cx="2564806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予想してみよう！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13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/>
        </p:nvSpPr>
        <p:spPr>
          <a:xfrm>
            <a:off x="1950179" y="4857630"/>
            <a:ext cx="9119681" cy="11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どんなこんぶがあると思う？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14"/>
          <p:cNvGrpSpPr/>
          <p:nvPr/>
        </p:nvGrpSpPr>
        <p:grpSpPr>
          <a:xfrm>
            <a:off x="5047482" y="1850430"/>
            <a:ext cx="3211685" cy="1981200"/>
            <a:chOff x="7593173" y="607751"/>
            <a:chExt cx="3211685" cy="1981200"/>
          </a:xfrm>
        </p:grpSpPr>
        <p:pic>
          <p:nvPicPr>
            <p:cNvPr id="136" name="Google Shape;136;p14" descr="白黒のふきだしのイラスト「雲」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593173" y="607751"/>
              <a:ext cx="3211685" cy="1981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4"/>
            <p:cNvSpPr txBox="1"/>
            <p:nvPr/>
          </p:nvSpPr>
          <p:spPr>
            <a:xfrm>
              <a:off x="8330189" y="1090627"/>
              <a:ext cx="1737655" cy="679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lang="ja-JP" sz="2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どんな色？</a:t>
              </a:r>
              <a:endParaRPr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138;p14"/>
          <p:cNvGrpSpPr/>
          <p:nvPr/>
        </p:nvGrpSpPr>
        <p:grpSpPr>
          <a:xfrm rot="10800000">
            <a:off x="8886455" y="2805629"/>
            <a:ext cx="3211685" cy="1981200"/>
            <a:chOff x="7593173" y="607751"/>
            <a:chExt cx="3211685" cy="1981200"/>
          </a:xfrm>
        </p:grpSpPr>
        <p:pic>
          <p:nvPicPr>
            <p:cNvPr id="139" name="Google Shape;139;p14" descr="白黒のふきだしのイラスト「雲」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>
              <a:off x="7593173" y="607751"/>
              <a:ext cx="3211685" cy="1981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14"/>
            <p:cNvSpPr txBox="1"/>
            <p:nvPr/>
          </p:nvSpPr>
          <p:spPr>
            <a:xfrm rot="10800000">
              <a:off x="8493695" y="1375600"/>
              <a:ext cx="1410643" cy="679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lang="ja-JP" sz="2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長さは？</a:t>
              </a:r>
              <a:endParaRPr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14"/>
          <p:cNvGrpSpPr/>
          <p:nvPr/>
        </p:nvGrpSpPr>
        <p:grpSpPr>
          <a:xfrm>
            <a:off x="989813" y="2599320"/>
            <a:ext cx="2789246" cy="1981200"/>
            <a:chOff x="1950179" y="1826457"/>
            <a:chExt cx="2789246" cy="1981200"/>
          </a:xfrm>
        </p:grpSpPr>
        <p:pic>
          <p:nvPicPr>
            <p:cNvPr id="142" name="Google Shape;142;p14" descr="ホイール が含まれている画像&#10;&#10;自動的に生成された説明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50179" y="1826457"/>
              <a:ext cx="2789246" cy="1981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4"/>
            <p:cNvSpPr txBox="1"/>
            <p:nvPr/>
          </p:nvSpPr>
          <p:spPr>
            <a:xfrm>
              <a:off x="2534700" y="2343693"/>
              <a:ext cx="1737655" cy="679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lang="ja-JP" sz="2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どんな形？</a:t>
              </a:r>
              <a:endParaRPr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14"/>
          <p:cNvSpPr txBox="1"/>
          <p:nvPr/>
        </p:nvSpPr>
        <p:spPr>
          <a:xfrm>
            <a:off x="3338012" y="6655274"/>
            <a:ext cx="6328771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ja-JP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近くの人と一緒に考えてみよう！</a:t>
            </a:r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14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/>
        </p:nvSpPr>
        <p:spPr>
          <a:xfrm>
            <a:off x="2199940" y="3671342"/>
            <a:ext cx="8604920" cy="24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どんなこんぶがあるか</a:t>
            </a:r>
            <a:endParaRPr sz="5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動画を観て確認してみよう！</a:t>
            </a:r>
            <a:endParaRPr sz="5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932329" y="6353328"/>
            <a:ext cx="11140142" cy="54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ja-JP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ー こんぶ動画② ー</a:t>
            </a:r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sldNum" idx="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 descr="マップ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7942" y="2169383"/>
            <a:ext cx="6713373" cy="671337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/>
        </p:nvSpPr>
        <p:spPr>
          <a:xfrm>
            <a:off x="2051779" y="6432699"/>
            <a:ext cx="1410643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真こんぶ</a:t>
            </a: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6604000" y="2738632"/>
            <a:ext cx="1737655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利尻こんぶ</a:t>
            </a: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5339930" y="7674846"/>
            <a:ext cx="1737655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日高こんぶ</a:t>
            </a: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8041066" y="7137475"/>
            <a:ext cx="1737656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厚葉こんぶ</a:t>
            </a: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8397549" y="3696652"/>
            <a:ext cx="1737655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羅臼こんぶ</a:t>
            </a: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9073400" y="6199146"/>
            <a:ext cx="1410643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長こんぶ</a:t>
            </a: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2328979" y="1374294"/>
            <a:ext cx="8608127" cy="79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育った地域によって分けられて、7種類もある！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6"/>
          <p:cNvSpPr txBox="1"/>
          <p:nvPr/>
        </p:nvSpPr>
        <p:spPr>
          <a:xfrm>
            <a:off x="3281263" y="4326628"/>
            <a:ext cx="1737655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細目こんぶ</a:t>
            </a: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16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/>
        </p:nvSpPr>
        <p:spPr>
          <a:xfrm>
            <a:off x="3701960" y="1473768"/>
            <a:ext cx="5602496" cy="79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そしてその特徴もさまざま•••</a:t>
            </a:r>
            <a:endParaRPr/>
          </a:p>
        </p:txBody>
      </p:sp>
      <p:pic>
        <p:nvPicPr>
          <p:cNvPr id="172" name="Google Shape;172;p17" descr="座る, ケーキ, 探す, 暗い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1540" y="2889708"/>
            <a:ext cx="1880122" cy="4143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 descr="探す, 立つ, 持つ, フロント が含まれている画像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9395" y="2834119"/>
            <a:ext cx="1458054" cy="420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 descr="探す, 座る, 持つ, 立つ が含まれている画像&#10;&#10;自動的に生成された説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90551" y="2799034"/>
            <a:ext cx="1400499" cy="423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 descr="座る, 探す, 立つ, フロント が含まれている画像&#10;&#10;自動的に生成された説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13184" y="2939950"/>
            <a:ext cx="1784197" cy="410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 descr="探す, 座る, 立つ, ケーキ が含まれている画像&#10;&#10;自動的に生成された説明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91466" y="2764268"/>
            <a:ext cx="1611533" cy="423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 descr="靴を履いている足&#10;&#10;中程度の精度で自動的に生成された説明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79932" y="2963233"/>
            <a:ext cx="1745827" cy="406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 descr="探す, 立つ, フロント, 座る が含まれている画像&#10;&#10;自動的に生成された説明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57229" y="2778639"/>
            <a:ext cx="2206265" cy="423986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 txBox="1"/>
          <p:nvPr/>
        </p:nvSpPr>
        <p:spPr>
          <a:xfrm>
            <a:off x="3701962" y="7813217"/>
            <a:ext cx="5600892" cy="79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これが全部北海道で採れるよ！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7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17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8" descr="マップ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54183" y="1756622"/>
            <a:ext cx="12501335" cy="1250133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8"/>
          <p:cNvSpPr txBox="1"/>
          <p:nvPr/>
        </p:nvSpPr>
        <p:spPr>
          <a:xfrm>
            <a:off x="3996485" y="1746310"/>
            <a:ext cx="2183290" cy="218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利尻こんぶ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・硬め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・香りのいい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出汁がとれる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 txBox="1"/>
          <p:nvPr/>
        </p:nvSpPr>
        <p:spPr>
          <a:xfrm>
            <a:off x="8559152" y="4383235"/>
            <a:ext cx="2066271" cy="264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羅臼こんぶ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・幅が広い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・柔らかい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・濃い出汁が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とれる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8" descr="靴を履いている足&#10;&#10;中程度の精度で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25423" y="4960317"/>
            <a:ext cx="1155700" cy="2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8" descr="探す, 立つ, フロント, 座る が含まれている画像&#10;&#10;自動的に生成された説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9775" y="2153617"/>
            <a:ext cx="1460500" cy="28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8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noFill/>
          <a:ln w="508000" cap="flat" cmpd="sng">
            <a:solidFill>
              <a:srgbClr val="00694C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18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9" descr="マップ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465" y="-4721500"/>
            <a:ext cx="12501335" cy="1250133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9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noFill/>
          <a:ln w="508000" cap="flat" cmpd="sng">
            <a:solidFill>
              <a:srgbClr val="00694C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3908070" y="5151509"/>
            <a:ext cx="2444580" cy="218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日高こんぶ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・細くて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火が通りやすい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・料理向き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7672572" y="4873126"/>
            <a:ext cx="2066271" cy="171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厚葉こんぶ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・幅が広い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・厚みがある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10157012" y="3039291"/>
            <a:ext cx="2367636" cy="183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長こんぶ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</a:t>
            </a:r>
            <a:r>
              <a:rPr lang="ja-JP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10~20mある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　長いこんぶ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9" descr="座る, ケーキ, 探す, 暗い が含まれている画像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9037" y="5855904"/>
            <a:ext cx="1244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9" descr="探す, 立つ, 持つ, フロント が含まれている画像&#10;&#10;自動的に生成された説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7301" y="6241551"/>
            <a:ext cx="9652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9" descr="探す, 座る, 立つ, ケーキ が含まれている画像&#10;&#10;自動的に生成された説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26579" y="4923130"/>
            <a:ext cx="1066800" cy="28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9"/>
          <p:cNvSpPr txBox="1"/>
          <p:nvPr/>
        </p:nvSpPr>
        <p:spPr>
          <a:xfrm>
            <a:off x="360000" y="332616"/>
            <a:ext cx="3238066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4C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694C"/>
                </a:solidFill>
                <a:latin typeface="Arial"/>
                <a:ea typeface="Arial"/>
                <a:cs typeface="Arial"/>
                <a:sym typeface="Arial"/>
              </a:rPr>
              <a:t>こんぶのひみつを探ろう！</a:t>
            </a:r>
            <a:endParaRPr sz="2000" b="1" i="0" u="none" strike="noStrike" cap="none">
              <a:solidFill>
                <a:srgbClr val="0069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9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19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/>
          <p:nvPr/>
        </p:nvSpPr>
        <p:spPr>
          <a:xfrm>
            <a:off x="1270000" y="2098865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ja-JP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今日の授業のながれ</a:t>
            </a:r>
            <a:endParaRPr/>
          </a:p>
        </p:txBody>
      </p:sp>
      <p:sp>
        <p:nvSpPr>
          <p:cNvPr id="33" name="Google Shape;33;p2"/>
          <p:cNvSpPr txBox="1"/>
          <p:nvPr/>
        </p:nvSpPr>
        <p:spPr>
          <a:xfrm>
            <a:off x="2862728" y="4172932"/>
            <a:ext cx="8737601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20"/>
              <a:buFont typeface="Arial"/>
              <a:buNone/>
            </a:pPr>
            <a:r>
              <a:rPr lang="ja-JP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こんぶの｢加工｣について知ろう</a:t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062812" y="4352224"/>
            <a:ext cx="411444" cy="41144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 txBox="1"/>
          <p:nvPr/>
        </p:nvSpPr>
        <p:spPr>
          <a:xfrm>
            <a:off x="2862728" y="5378354"/>
            <a:ext cx="8737601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ja-JP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こんぶの種類を知ろう</a:t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2062812" y="5557646"/>
            <a:ext cx="411444" cy="41144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 txBox="1"/>
          <p:nvPr/>
        </p:nvSpPr>
        <p:spPr>
          <a:xfrm>
            <a:off x="2862728" y="6580185"/>
            <a:ext cx="8737601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ja-JP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こんぶの歴史を知ろう</a:t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2062812" y="6759477"/>
            <a:ext cx="411444" cy="41144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1000594" y="1077115"/>
            <a:ext cx="11003612" cy="7602725"/>
          </a:xfrm>
          <a:prstGeom prst="rect">
            <a:avLst/>
          </a:prstGeom>
          <a:noFill/>
          <a:ln w="793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 txBox="1"/>
          <p:nvPr/>
        </p:nvSpPr>
        <p:spPr>
          <a:xfrm>
            <a:off x="864064" y="3026420"/>
            <a:ext cx="11140142" cy="54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ja-JP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ー こんぶ動画</a:t>
            </a:r>
            <a:r>
              <a:rPr lang="ja-JP" alt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オープニング</a:t>
            </a:r>
            <a:r>
              <a:rPr lang="ja-JP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ー</a:t>
            </a:r>
            <a:endParaRPr dirty="0"/>
          </a:p>
        </p:txBody>
      </p:sp>
      <p:sp>
        <p:nvSpPr>
          <p:cNvPr id="41" name="Google Shape;41;p2"/>
          <p:cNvSpPr txBox="1">
            <a:spLocks noGrp="1"/>
          </p:cNvSpPr>
          <p:nvPr>
            <p:ph type="sldNum" idx="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0" descr="マップ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0358" y="-2042313"/>
            <a:ext cx="14132193" cy="1413219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 txBox="1"/>
          <p:nvPr/>
        </p:nvSpPr>
        <p:spPr>
          <a:xfrm>
            <a:off x="2137714" y="4876800"/>
            <a:ext cx="2449388" cy="218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真こんぶ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・幅が広い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・厚みがある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・飾りに使われる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5124962" y="1860400"/>
            <a:ext cx="2066271" cy="171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細目こんぶ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・幅が細い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・粘りが強い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0" descr="探す, 座る, 持つ, 立つ が含まれている画像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6369" y="1412375"/>
            <a:ext cx="927100" cy="28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0" descr="座る, 探す, 立つ, フロント が含まれている画像&#10;&#10;自動的に生成された説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935" y="4806253"/>
            <a:ext cx="1181100" cy="27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0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noFill/>
          <a:ln w="508000" cap="flat" cmpd="sng">
            <a:solidFill>
              <a:srgbClr val="00694C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0"/>
          <p:cNvSpPr txBox="1">
            <a:spLocks noGrp="1"/>
          </p:cNvSpPr>
          <p:nvPr>
            <p:ph type="sldNum" idx="12"/>
          </p:nvPr>
        </p:nvSpPr>
        <p:spPr>
          <a:xfrm>
            <a:off x="6185889" y="9081075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/>
          <p:nvPr/>
        </p:nvSpPr>
        <p:spPr>
          <a:xfrm>
            <a:off x="3113136" y="3706834"/>
            <a:ext cx="5988819" cy="125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出汁ってなんだろう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2132097" y="5228471"/>
            <a:ext cx="7950895" cy="125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どんな料理に使うんだろう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1"/>
          <p:cNvSpPr txBox="1"/>
          <p:nvPr/>
        </p:nvSpPr>
        <p:spPr>
          <a:xfrm>
            <a:off x="3458590" y="3529917"/>
            <a:ext cx="843246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だし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21" descr="黒い背景と白い文字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1545" y="3883590"/>
            <a:ext cx="684274" cy="903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1" descr="黒い背景と白い文字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9864" y="5405227"/>
            <a:ext cx="684274" cy="90324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1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21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2" descr="画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7113" y="1342841"/>
            <a:ext cx="8090569" cy="539034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2"/>
          <p:cNvSpPr txBox="1"/>
          <p:nvPr/>
        </p:nvSpPr>
        <p:spPr>
          <a:xfrm>
            <a:off x="1218899" y="7175172"/>
            <a:ext cx="10566995" cy="189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こんぶの出汁って</a:t>
            </a:r>
            <a:endParaRPr sz="5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料理には欠かせない大切なものだね</a:t>
            </a:r>
            <a:endParaRPr sz="5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6700554" y="6902679"/>
            <a:ext cx="843246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だし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2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22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 txBox="1"/>
          <p:nvPr/>
        </p:nvSpPr>
        <p:spPr>
          <a:xfrm>
            <a:off x="1140824" y="4248422"/>
            <a:ext cx="10554171" cy="125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出汁はなんでおいしいと感じるの　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3"/>
          <p:cNvSpPr txBox="1"/>
          <p:nvPr/>
        </p:nvSpPr>
        <p:spPr>
          <a:xfrm>
            <a:off x="1475478" y="4189216"/>
            <a:ext cx="843246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だし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23" descr="黒い背景と白い文字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3685" y="4425178"/>
            <a:ext cx="684274" cy="90324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3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23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4" descr="手を挙げる女の子のイラスト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3897" y="4553186"/>
            <a:ext cx="3118503" cy="3861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 descr="手を挙げる男の子のイラスト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2400" y="4553186"/>
            <a:ext cx="3118503" cy="386192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4"/>
          <p:cNvSpPr txBox="1"/>
          <p:nvPr/>
        </p:nvSpPr>
        <p:spPr>
          <a:xfrm>
            <a:off x="2853969" y="2505007"/>
            <a:ext cx="7296869" cy="111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どうしてかわかるかな？</a:t>
            </a:r>
            <a:endParaRPr sz="5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4"/>
          <p:cNvSpPr txBox="1">
            <a:spLocks noGrp="1"/>
          </p:cNvSpPr>
          <p:nvPr>
            <p:ph type="sldNum" idx="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 txBox="1"/>
          <p:nvPr/>
        </p:nvSpPr>
        <p:spPr>
          <a:xfrm>
            <a:off x="3180992" y="2170931"/>
            <a:ext cx="6642844" cy="541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それは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人間には味がわかる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ja-JP" sz="8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｢味覚｣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という感覚があるから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5"/>
          <p:cNvSpPr txBox="1"/>
          <p:nvPr/>
        </p:nvSpPr>
        <p:spPr>
          <a:xfrm>
            <a:off x="5957925" y="4571132"/>
            <a:ext cx="108895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みかく</a:t>
            </a:r>
            <a:endParaRPr/>
          </a:p>
        </p:txBody>
      </p:sp>
      <p:sp>
        <p:nvSpPr>
          <p:cNvPr id="257" name="Google Shape;257;p25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25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/>
          <p:nvPr/>
        </p:nvSpPr>
        <p:spPr>
          <a:xfrm>
            <a:off x="3187390" y="3671342"/>
            <a:ext cx="6630020" cy="24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人間はどんな味覚を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持っているんだろう　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6"/>
          <p:cNvSpPr txBox="1"/>
          <p:nvPr/>
        </p:nvSpPr>
        <p:spPr>
          <a:xfrm>
            <a:off x="7578906" y="3560072"/>
            <a:ext cx="108895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みかく</a:t>
            </a:r>
            <a:endParaRPr/>
          </a:p>
        </p:txBody>
      </p:sp>
      <p:pic>
        <p:nvPicPr>
          <p:cNvPr id="264" name="Google Shape;264;p26" descr="黒い背景と白い文字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3136" y="4980709"/>
            <a:ext cx="684274" cy="90324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6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26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/>
          <p:nvPr/>
        </p:nvSpPr>
        <p:spPr>
          <a:xfrm>
            <a:off x="4489027" y="1363017"/>
            <a:ext cx="4026743" cy="702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例えばケーキ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どんな味？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27" descr="■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0252" y="2853482"/>
            <a:ext cx="4684295" cy="400507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7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27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 txBox="1"/>
          <p:nvPr/>
        </p:nvSpPr>
        <p:spPr>
          <a:xfrm>
            <a:off x="1866513" y="5317203"/>
            <a:ext cx="9271769" cy="24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他にはどんな｢味｣があるかな？</a:t>
            </a:r>
            <a:endParaRPr sz="5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ja-JP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動画を観てみよう！</a:t>
            </a: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" name="Google Shape;278;p28"/>
          <p:cNvGrpSpPr/>
          <p:nvPr/>
        </p:nvGrpSpPr>
        <p:grpSpPr>
          <a:xfrm>
            <a:off x="4174838" y="3006028"/>
            <a:ext cx="4655121" cy="1430370"/>
            <a:chOff x="4174838" y="3006028"/>
            <a:chExt cx="4655121" cy="1430370"/>
          </a:xfrm>
        </p:grpSpPr>
        <p:sp>
          <p:nvSpPr>
            <p:cNvPr id="279" name="Google Shape;279;p28"/>
            <p:cNvSpPr txBox="1"/>
            <p:nvPr/>
          </p:nvSpPr>
          <p:spPr>
            <a:xfrm>
              <a:off x="4174838" y="3179644"/>
              <a:ext cx="4655121" cy="1256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Arial"/>
                <a:buNone/>
              </a:pPr>
              <a:r>
                <a:rPr lang="ja-JP" sz="5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甘い　＝　甘味</a:t>
              </a:r>
              <a:endParaRPr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8"/>
            <p:cNvSpPr txBox="1"/>
            <p:nvPr/>
          </p:nvSpPr>
          <p:spPr>
            <a:xfrm>
              <a:off x="7578906" y="3006028"/>
              <a:ext cx="1088950" cy="471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ja-JP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かんみ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28"/>
          <p:cNvSpPr txBox="1"/>
          <p:nvPr/>
        </p:nvSpPr>
        <p:spPr>
          <a:xfrm>
            <a:off x="932326" y="7503619"/>
            <a:ext cx="11140142" cy="54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ー こんぶ動画</a:t>
            </a:r>
            <a:r>
              <a:rPr lang="ja-JP" altLang="en-US" sz="2400" dirty="0">
                <a:solidFill>
                  <a:schemeClr val="dk1"/>
                </a:solidFill>
              </a:rPr>
              <a:t>③ </a:t>
            </a:r>
            <a:r>
              <a:rPr lang="ja-JP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ー</a:t>
            </a:r>
            <a:endParaRPr dirty="0"/>
          </a:p>
        </p:txBody>
      </p:sp>
      <p:sp>
        <p:nvSpPr>
          <p:cNvPr id="282" name="Google Shape;282;p28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28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  <p:bldP spid="2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29"/>
          <p:cNvGrpSpPr/>
          <p:nvPr/>
        </p:nvGrpSpPr>
        <p:grpSpPr>
          <a:xfrm>
            <a:off x="2866440" y="4084152"/>
            <a:ext cx="1796565" cy="1796565"/>
            <a:chOff x="2866440" y="4084152"/>
            <a:chExt cx="1796565" cy="1796565"/>
          </a:xfrm>
        </p:grpSpPr>
        <p:sp>
          <p:nvSpPr>
            <p:cNvPr id="288" name="Google Shape;288;p29"/>
            <p:cNvSpPr/>
            <p:nvPr/>
          </p:nvSpPr>
          <p:spPr>
            <a:xfrm>
              <a:off x="2866440" y="4084152"/>
              <a:ext cx="1796565" cy="1796565"/>
            </a:xfrm>
            <a:prstGeom prst="ellipse">
              <a:avLst/>
            </a:prstGeom>
            <a:solidFill>
              <a:srgbClr val="F8BEDB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9"/>
            <p:cNvSpPr txBox="1"/>
            <p:nvPr/>
          </p:nvSpPr>
          <p:spPr>
            <a:xfrm>
              <a:off x="3059400" y="4420557"/>
              <a:ext cx="1410643" cy="1256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Arial"/>
                <a:buNone/>
              </a:pPr>
              <a:r>
                <a:rPr lang="ja-JP" sz="5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甘味</a:t>
              </a:r>
              <a:endParaRPr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9"/>
            <p:cNvSpPr txBox="1"/>
            <p:nvPr/>
          </p:nvSpPr>
          <p:spPr>
            <a:xfrm>
              <a:off x="3245244" y="4314794"/>
              <a:ext cx="1088950" cy="471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ja-JP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かんみ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29"/>
          <p:cNvGrpSpPr/>
          <p:nvPr/>
        </p:nvGrpSpPr>
        <p:grpSpPr>
          <a:xfrm>
            <a:off x="8299216" y="4084152"/>
            <a:ext cx="1796565" cy="1796565"/>
            <a:chOff x="8299216" y="4084152"/>
            <a:chExt cx="1796565" cy="1796565"/>
          </a:xfrm>
        </p:grpSpPr>
        <p:sp>
          <p:nvSpPr>
            <p:cNvPr id="292" name="Google Shape;292;p29"/>
            <p:cNvSpPr/>
            <p:nvPr/>
          </p:nvSpPr>
          <p:spPr>
            <a:xfrm>
              <a:off x="8299216" y="4084152"/>
              <a:ext cx="1796565" cy="1796565"/>
            </a:xfrm>
            <a:prstGeom prst="ellipse">
              <a:avLst/>
            </a:prstGeom>
            <a:solidFill>
              <a:srgbClr val="FDF3AB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9"/>
            <p:cNvSpPr txBox="1"/>
            <p:nvPr/>
          </p:nvSpPr>
          <p:spPr>
            <a:xfrm>
              <a:off x="8492175" y="4420557"/>
              <a:ext cx="1410643" cy="1256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Arial"/>
                <a:buNone/>
              </a:pPr>
              <a:r>
                <a:rPr lang="ja-JP" sz="5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酸味</a:t>
              </a:r>
              <a:endParaRPr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9"/>
            <p:cNvSpPr txBox="1"/>
            <p:nvPr/>
          </p:nvSpPr>
          <p:spPr>
            <a:xfrm>
              <a:off x="8680800" y="4302766"/>
              <a:ext cx="1088950" cy="471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ja-JP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さんみ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29"/>
          <p:cNvGrpSpPr/>
          <p:nvPr/>
        </p:nvGrpSpPr>
        <p:grpSpPr>
          <a:xfrm>
            <a:off x="8428598" y="7002796"/>
            <a:ext cx="1796565" cy="1796565"/>
            <a:chOff x="8299215" y="7013278"/>
            <a:chExt cx="1796565" cy="1796565"/>
          </a:xfrm>
        </p:grpSpPr>
        <p:sp>
          <p:nvSpPr>
            <p:cNvPr id="296" name="Google Shape;296;p29"/>
            <p:cNvSpPr/>
            <p:nvPr/>
          </p:nvSpPr>
          <p:spPr>
            <a:xfrm>
              <a:off x="8299215" y="7013278"/>
              <a:ext cx="1796565" cy="1796565"/>
            </a:xfrm>
            <a:prstGeom prst="ellipse">
              <a:avLst/>
            </a:prstGeom>
            <a:solidFill>
              <a:srgbClr val="99D9FE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9"/>
            <p:cNvSpPr txBox="1"/>
            <p:nvPr/>
          </p:nvSpPr>
          <p:spPr>
            <a:xfrm>
              <a:off x="8492174" y="7366308"/>
              <a:ext cx="1410643" cy="1256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Arial"/>
                <a:buNone/>
              </a:pPr>
              <a:r>
                <a:rPr lang="ja-JP" sz="5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塩味</a:t>
              </a:r>
              <a:endParaRPr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9"/>
            <p:cNvSpPr txBox="1"/>
            <p:nvPr/>
          </p:nvSpPr>
          <p:spPr>
            <a:xfrm>
              <a:off x="8653020" y="7242272"/>
              <a:ext cx="1088950" cy="471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ja-JP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えんみ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29"/>
          <p:cNvGrpSpPr/>
          <p:nvPr/>
        </p:nvGrpSpPr>
        <p:grpSpPr>
          <a:xfrm>
            <a:off x="2874378" y="7013277"/>
            <a:ext cx="1796565" cy="1796565"/>
            <a:chOff x="2891437" y="7013278"/>
            <a:chExt cx="1796565" cy="1796565"/>
          </a:xfrm>
        </p:grpSpPr>
        <p:sp>
          <p:nvSpPr>
            <p:cNvPr id="300" name="Google Shape;300;p29"/>
            <p:cNvSpPr/>
            <p:nvPr/>
          </p:nvSpPr>
          <p:spPr>
            <a:xfrm>
              <a:off x="2891437" y="7013278"/>
              <a:ext cx="1796565" cy="1796565"/>
            </a:xfrm>
            <a:prstGeom prst="ellipse">
              <a:avLst/>
            </a:prstGeom>
            <a:solidFill>
              <a:srgbClr val="9FF6EC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9"/>
            <p:cNvSpPr txBox="1"/>
            <p:nvPr/>
          </p:nvSpPr>
          <p:spPr>
            <a:xfrm>
              <a:off x="3059399" y="7382933"/>
              <a:ext cx="1410643" cy="1256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Arial"/>
                <a:buNone/>
              </a:pPr>
              <a:r>
                <a:rPr lang="ja-JP" sz="5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苦味</a:t>
              </a:r>
              <a:endParaRPr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9"/>
            <p:cNvSpPr txBox="1"/>
            <p:nvPr/>
          </p:nvSpPr>
          <p:spPr>
            <a:xfrm>
              <a:off x="3235038" y="7246721"/>
              <a:ext cx="1088950" cy="471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ja-JP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にがみ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9"/>
          <p:cNvGrpSpPr/>
          <p:nvPr/>
        </p:nvGrpSpPr>
        <p:grpSpPr>
          <a:xfrm>
            <a:off x="1545914" y="1031187"/>
            <a:ext cx="9912970" cy="2455330"/>
            <a:chOff x="1545914" y="1031187"/>
            <a:chExt cx="9912970" cy="2455330"/>
          </a:xfrm>
        </p:grpSpPr>
        <p:grpSp>
          <p:nvGrpSpPr>
            <p:cNvPr id="304" name="Google Shape;304;p29"/>
            <p:cNvGrpSpPr/>
            <p:nvPr/>
          </p:nvGrpSpPr>
          <p:grpSpPr>
            <a:xfrm>
              <a:off x="1545914" y="1075601"/>
              <a:ext cx="9912970" cy="2410916"/>
              <a:chOff x="1545914" y="1075601"/>
              <a:chExt cx="9912970" cy="2410916"/>
            </a:xfrm>
          </p:grpSpPr>
          <p:pic>
            <p:nvPicPr>
              <p:cNvPr id="305" name="Google Shape;305;p29" descr="座る, 暗い, 横たわる, ベンチ が含まれている画像&#10;&#10;自動的に生成された説明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704901" y="1820679"/>
                <a:ext cx="2621980" cy="469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6" name="Google Shape;306;p29"/>
              <p:cNvSpPr txBox="1"/>
              <p:nvPr/>
            </p:nvSpPr>
            <p:spPr>
              <a:xfrm>
                <a:off x="1545914" y="1075601"/>
                <a:ext cx="9912970" cy="2410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lang="ja-JP" sz="30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５つある味覚の中で </a:t>
                </a:r>
                <a:r>
                  <a:rPr lang="ja-JP" sz="50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｢うま味｣</a:t>
                </a:r>
                <a:r>
                  <a:rPr lang="ja-JP" sz="30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は</a:t>
                </a:r>
                <a:endParaRPr sz="3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0"/>
                  <a:buFont typeface="Arial"/>
                  <a:buNone/>
                </a:pPr>
                <a:r>
                  <a:rPr lang="ja-JP" sz="50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こんぶがきっかけで発見されたよ</a:t>
                </a:r>
                <a:endParaRPr sz="5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7" name="Google Shape;307;p29"/>
            <p:cNvSpPr txBox="1"/>
            <p:nvPr/>
          </p:nvSpPr>
          <p:spPr>
            <a:xfrm>
              <a:off x="8136325" y="1031187"/>
              <a:ext cx="1088950" cy="471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ja-JP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み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29"/>
          <p:cNvGrpSpPr/>
          <p:nvPr/>
        </p:nvGrpSpPr>
        <p:grpSpPr>
          <a:xfrm>
            <a:off x="4855965" y="4881135"/>
            <a:ext cx="3402604" cy="3402604"/>
            <a:chOff x="4855965" y="4881135"/>
            <a:chExt cx="3402604" cy="3402604"/>
          </a:xfrm>
        </p:grpSpPr>
        <p:sp>
          <p:nvSpPr>
            <p:cNvPr id="309" name="Google Shape;309;p29"/>
            <p:cNvSpPr/>
            <p:nvPr/>
          </p:nvSpPr>
          <p:spPr>
            <a:xfrm>
              <a:off x="4855965" y="4881135"/>
              <a:ext cx="3402604" cy="3402604"/>
            </a:xfrm>
            <a:prstGeom prst="ellipse">
              <a:avLst/>
            </a:prstGeom>
            <a:solidFill>
              <a:srgbClr val="BEEFAD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9"/>
            <p:cNvSpPr txBox="1"/>
            <p:nvPr/>
          </p:nvSpPr>
          <p:spPr>
            <a:xfrm>
              <a:off x="4880961" y="5607811"/>
              <a:ext cx="3242875" cy="1949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ja-JP" sz="8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うま味</a:t>
              </a:r>
              <a:endParaRPr sz="8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9"/>
            <p:cNvSpPr txBox="1"/>
            <p:nvPr/>
          </p:nvSpPr>
          <p:spPr>
            <a:xfrm>
              <a:off x="6984970" y="5685545"/>
              <a:ext cx="1088950" cy="471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ja-JP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み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29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29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/>
        </p:nvSpPr>
        <p:spPr>
          <a:xfrm>
            <a:off x="2526952" y="3671342"/>
            <a:ext cx="7950895" cy="24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みんなが知っている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こんぶってどういうもの？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3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0" descr="女性の表情のイラスト「目がハート・疑問・居眠り・照れ」 | かわいい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0179" y="6328832"/>
            <a:ext cx="2790147" cy="342476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0"/>
          <p:cNvSpPr txBox="1"/>
          <p:nvPr/>
        </p:nvSpPr>
        <p:spPr>
          <a:xfrm>
            <a:off x="2860376" y="3159278"/>
            <a:ext cx="7284045" cy="24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なんで辛味は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入っていないんだろう　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30" descr="黒い背景と白い文字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3509" y="4481114"/>
            <a:ext cx="684274" cy="90324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0"/>
          <p:cNvSpPr txBox="1"/>
          <p:nvPr/>
        </p:nvSpPr>
        <p:spPr>
          <a:xfrm>
            <a:off x="5100090" y="6982223"/>
            <a:ext cx="6328771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ja-JP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みんなの予想を教えて！</a:t>
            </a:r>
            <a:endParaRPr/>
          </a:p>
        </p:txBody>
      </p:sp>
      <p:sp>
        <p:nvSpPr>
          <p:cNvPr id="321" name="Google Shape;321;p30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30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31" descr="動物, 虫, ダニ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8617" y="5656926"/>
            <a:ext cx="1739900" cy="3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1"/>
          <p:cNvSpPr txBox="1"/>
          <p:nvPr/>
        </p:nvSpPr>
        <p:spPr>
          <a:xfrm>
            <a:off x="1231727" y="2542423"/>
            <a:ext cx="10541347" cy="541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辛味　＝　痛覚や温度感で感じる味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実は、痛みのような刺激なんだ！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だから味覚とは別もの言われているよ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1"/>
          <p:cNvSpPr txBox="1"/>
          <p:nvPr/>
        </p:nvSpPr>
        <p:spPr>
          <a:xfrm>
            <a:off x="4511977" y="2422839"/>
            <a:ext cx="1340184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ja-JP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つうかく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1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31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"/>
          <p:cNvSpPr txBox="1"/>
          <p:nvPr/>
        </p:nvSpPr>
        <p:spPr>
          <a:xfrm>
            <a:off x="2188496" y="3745785"/>
            <a:ext cx="8627806" cy="226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その歴史や漁について</a:t>
            </a:r>
            <a:endParaRPr sz="5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動画を観てみよう！</a:t>
            </a:r>
            <a:endParaRPr sz="5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2"/>
          <p:cNvSpPr txBox="1"/>
          <p:nvPr/>
        </p:nvSpPr>
        <p:spPr>
          <a:xfrm>
            <a:off x="932328" y="6680338"/>
            <a:ext cx="11140142" cy="54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ja-JP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ー こんぶ動画</a:t>
            </a:r>
            <a:r>
              <a:rPr lang="ja-JP" altLang="en-US" sz="2400" dirty="0">
                <a:solidFill>
                  <a:schemeClr val="lt1"/>
                </a:solidFill>
              </a:rPr>
              <a:t>④</a:t>
            </a:r>
            <a:r>
              <a:rPr lang="ja-JP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ー</a:t>
            </a:r>
            <a:endParaRPr dirty="0"/>
          </a:p>
        </p:txBody>
      </p:sp>
      <p:sp>
        <p:nvSpPr>
          <p:cNvPr id="336" name="Google Shape;336;p32"/>
          <p:cNvSpPr txBox="1"/>
          <p:nvPr/>
        </p:nvSpPr>
        <p:spPr>
          <a:xfrm>
            <a:off x="3309217" y="2361335"/>
            <a:ext cx="6386364" cy="71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こんなにたくさん発見もあるこんぶ</a:t>
            </a: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2"/>
          <p:cNvSpPr txBox="1">
            <a:spLocks noGrp="1"/>
          </p:cNvSpPr>
          <p:nvPr>
            <p:ph type="sldNum" idx="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/>
              <a:t>32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3" descr="akamaru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6629" y="4207130"/>
            <a:ext cx="6815565" cy="439246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3"/>
          <p:cNvSpPr txBox="1"/>
          <p:nvPr/>
        </p:nvSpPr>
        <p:spPr>
          <a:xfrm>
            <a:off x="4489027" y="5788607"/>
            <a:ext cx="4026743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縄文時代から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3"/>
          <p:cNvSpPr txBox="1"/>
          <p:nvPr/>
        </p:nvSpPr>
        <p:spPr>
          <a:xfrm>
            <a:off x="4325520" y="1865527"/>
            <a:ext cx="4353756" cy="234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いつから</a:t>
            </a: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食べるようになったのかな？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正解は•••</a:t>
            </a: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3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33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34" descr="マップ が含まれている画像&#10;&#10;自動的に生成された説明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3948015" y="1068158"/>
            <a:ext cx="5293091" cy="529309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4"/>
          <p:cNvSpPr txBox="1"/>
          <p:nvPr/>
        </p:nvSpPr>
        <p:spPr>
          <a:xfrm>
            <a:off x="3180978" y="6018045"/>
            <a:ext cx="6642844" cy="266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なんと日本のこんぶの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ja-JP" sz="8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9割</a:t>
            </a: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が北海道産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4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34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"/>
          <p:cNvSpPr txBox="1"/>
          <p:nvPr/>
        </p:nvSpPr>
        <p:spPr>
          <a:xfrm>
            <a:off x="898303" y="2465884"/>
            <a:ext cx="11208197" cy="24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一年のうちで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こんぶが採られる時期とその方法は　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5"/>
          <p:cNvSpPr txBox="1"/>
          <p:nvPr/>
        </p:nvSpPr>
        <p:spPr>
          <a:xfrm>
            <a:off x="1872927" y="5971322"/>
            <a:ext cx="9258945" cy="125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考えながら動画を観てみてね！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35" descr="黒い背景と白い文字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4747" y="3787717"/>
            <a:ext cx="684274" cy="90324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5"/>
          <p:cNvSpPr txBox="1"/>
          <p:nvPr/>
        </p:nvSpPr>
        <p:spPr>
          <a:xfrm>
            <a:off x="932326" y="7503619"/>
            <a:ext cx="11140142" cy="54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ja-JP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ー こんぶ動画</a:t>
            </a:r>
            <a:r>
              <a:rPr lang="ja-JP" alt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⑤</a:t>
            </a:r>
            <a:r>
              <a:rPr lang="ja-JP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ー</a:t>
            </a:r>
            <a:endParaRPr dirty="0"/>
          </a:p>
        </p:txBody>
      </p:sp>
      <p:sp>
        <p:nvSpPr>
          <p:cNvPr id="361" name="Google Shape;361;p35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35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36" descr="akamaru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7723" y="2919352"/>
            <a:ext cx="8496299" cy="547566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6"/>
          <p:cNvSpPr txBox="1"/>
          <p:nvPr/>
        </p:nvSpPr>
        <p:spPr>
          <a:xfrm>
            <a:off x="3847027" y="4826843"/>
            <a:ext cx="5310749" cy="133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ja-JP" sz="8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7月〜10月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6"/>
          <p:cNvSpPr txBox="1"/>
          <p:nvPr/>
        </p:nvSpPr>
        <p:spPr>
          <a:xfrm>
            <a:off x="3339674" y="2033307"/>
            <a:ext cx="6325451" cy="111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こんぶ漁の時期は•••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6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36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7"/>
          <p:cNvSpPr txBox="1"/>
          <p:nvPr/>
        </p:nvSpPr>
        <p:spPr>
          <a:xfrm>
            <a:off x="4141127" y="1407330"/>
            <a:ext cx="4013919" cy="125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採る方法は　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37"/>
          <p:cNvGrpSpPr/>
          <p:nvPr/>
        </p:nvGrpSpPr>
        <p:grpSpPr>
          <a:xfrm>
            <a:off x="1029255" y="2525523"/>
            <a:ext cx="11400757" cy="6339997"/>
            <a:chOff x="1029255" y="2525523"/>
            <a:chExt cx="11400757" cy="6339997"/>
          </a:xfrm>
        </p:grpSpPr>
        <p:pic>
          <p:nvPicPr>
            <p:cNvPr id="376" name="Google Shape;376;p37" descr="画像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9255" y="3297146"/>
              <a:ext cx="6582913" cy="548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37"/>
            <p:cNvSpPr txBox="1"/>
            <p:nvPr/>
          </p:nvSpPr>
          <p:spPr>
            <a:xfrm>
              <a:off x="8489877" y="6685436"/>
              <a:ext cx="3637213" cy="2180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ja-JP" sz="3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深さに合わせて</a:t>
              </a:r>
              <a:endParaRPr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ja-JP" sz="3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なが〜い竿を使って</a:t>
              </a:r>
              <a:endParaRPr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ja-JP" sz="3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絡めとる！</a:t>
              </a:r>
              <a:endParaRPr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8" name="Google Shape;378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01797" y="2525523"/>
              <a:ext cx="4363374" cy="24444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66638" y="4059399"/>
              <a:ext cx="4363374" cy="24444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0" name="Google Shape;380;p37" descr="図形&#10;&#10;中程度の精度で自動的に生成された説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47485" y="1815664"/>
            <a:ext cx="1062518" cy="626127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7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37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8" descr="画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4400" y="4728892"/>
            <a:ext cx="5375729" cy="3573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8" descr="画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4115" y="4728892"/>
            <a:ext cx="3505200" cy="251034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8"/>
          <p:cNvSpPr txBox="1"/>
          <p:nvPr/>
        </p:nvSpPr>
        <p:spPr>
          <a:xfrm>
            <a:off x="7334115" y="7367903"/>
            <a:ext cx="3868047" cy="112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干したり</a:t>
            </a: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品質チェックをしたり•••</a:t>
            </a:r>
            <a:endParaRPr/>
          </a:p>
        </p:txBody>
      </p:sp>
      <p:sp>
        <p:nvSpPr>
          <p:cNvPr id="389" name="Google Shape;389;p38"/>
          <p:cNvSpPr txBox="1"/>
          <p:nvPr/>
        </p:nvSpPr>
        <p:spPr>
          <a:xfrm>
            <a:off x="3729683" y="1602118"/>
            <a:ext cx="5600892" cy="209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海からみんなのもとに届くまで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いろんなことが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ja-JP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手作業で行われているんだね！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8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38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9"/>
          <p:cNvSpPr txBox="1"/>
          <p:nvPr/>
        </p:nvSpPr>
        <p:spPr>
          <a:xfrm>
            <a:off x="932329" y="6126451"/>
            <a:ext cx="11140142" cy="82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ja-JP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ー こんぶ動画⑥ ー</a:t>
            </a:r>
            <a:endParaRPr/>
          </a:p>
        </p:txBody>
      </p:sp>
      <p:sp>
        <p:nvSpPr>
          <p:cNvPr id="396" name="Google Shape;396;p39"/>
          <p:cNvSpPr txBox="1"/>
          <p:nvPr/>
        </p:nvSpPr>
        <p:spPr>
          <a:xfrm>
            <a:off x="3399001" y="3561984"/>
            <a:ext cx="6206828" cy="66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ja-JP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こんぶのひみつはまだまだたくさん！</a:t>
            </a:r>
            <a:endParaRPr/>
          </a:p>
        </p:txBody>
      </p:sp>
      <p:sp>
        <p:nvSpPr>
          <p:cNvPr id="397" name="Google Shape;397;p39"/>
          <p:cNvSpPr txBox="1"/>
          <p:nvPr/>
        </p:nvSpPr>
        <p:spPr>
          <a:xfrm>
            <a:off x="932328" y="4114245"/>
            <a:ext cx="11140142" cy="179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ja-JP"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まとめ動画を観てみよう！</a:t>
            </a: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sldNum" idx="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/>
          <p:nvPr/>
        </p:nvSpPr>
        <p:spPr>
          <a:xfrm>
            <a:off x="2853965" y="5028476"/>
            <a:ext cx="7296869" cy="125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どんな料理があるかな？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 txBox="1"/>
          <p:nvPr/>
        </p:nvSpPr>
        <p:spPr>
          <a:xfrm>
            <a:off x="3504609" y="3285025"/>
            <a:ext cx="5988819" cy="118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例えば</a:t>
            </a: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こんぶはいろんな料理に使われているよ</a:t>
            </a: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4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0"/>
          <p:cNvSpPr txBox="1"/>
          <p:nvPr/>
        </p:nvSpPr>
        <p:spPr>
          <a:xfrm>
            <a:off x="2526953" y="3740655"/>
            <a:ext cx="7950895" cy="227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今日の授業で感じたことを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自由に書いてみよう！</a:t>
            </a:r>
            <a:endParaRPr/>
          </a:p>
        </p:txBody>
      </p:sp>
      <p:sp>
        <p:nvSpPr>
          <p:cNvPr id="404" name="Google Shape;404;p40"/>
          <p:cNvSpPr txBox="1"/>
          <p:nvPr/>
        </p:nvSpPr>
        <p:spPr>
          <a:xfrm>
            <a:off x="5732958" y="2490569"/>
            <a:ext cx="1538883" cy="67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ja-JP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さいごに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0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40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41" descr="座る, 暗い, 横たわる, ベンチ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6493" y="7176503"/>
            <a:ext cx="4276160" cy="4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1"/>
          <p:cNvSpPr txBox="1"/>
          <p:nvPr/>
        </p:nvSpPr>
        <p:spPr>
          <a:xfrm>
            <a:off x="1385077" y="3467088"/>
            <a:ext cx="5748462" cy="485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ja-JP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こんぶについて</a:t>
            </a:r>
            <a:endParaRPr sz="3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ja-JP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もっともっと</a:t>
            </a:r>
            <a:endParaRPr sz="3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ja-JP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知りたくなったら、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ja-JP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図書館や図書室にある</a:t>
            </a:r>
            <a:endParaRPr sz="3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ja-JP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『こんぶのひみつ』を</a:t>
            </a:r>
            <a:endParaRPr sz="3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ja-JP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読んでみてね！</a:t>
            </a:r>
            <a:endParaRPr/>
          </a:p>
        </p:txBody>
      </p:sp>
      <p:sp>
        <p:nvSpPr>
          <p:cNvPr id="412" name="Google Shape;412;p41"/>
          <p:cNvSpPr txBox="1"/>
          <p:nvPr/>
        </p:nvSpPr>
        <p:spPr>
          <a:xfrm>
            <a:off x="3071792" y="1054100"/>
            <a:ext cx="6854441" cy="196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ja-JP"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こんぶのひみつは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ja-JP"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まだまだたくさんあるよ！</a:t>
            </a:r>
            <a:endParaRPr/>
          </a:p>
        </p:txBody>
      </p:sp>
      <p:sp>
        <p:nvSpPr>
          <p:cNvPr id="413" name="Google Shape;413;p41"/>
          <p:cNvSpPr txBox="1"/>
          <p:nvPr/>
        </p:nvSpPr>
        <p:spPr>
          <a:xfrm>
            <a:off x="9229658" y="8825646"/>
            <a:ext cx="3076162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画像引用元：北海道ぎょれんHP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41" descr="学研まんがでよくわかるシリーズ 179 こんぶのひみつ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9100" y="3467087"/>
            <a:ext cx="3268639" cy="485023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1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41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2"/>
          <p:cNvSpPr txBox="1"/>
          <p:nvPr/>
        </p:nvSpPr>
        <p:spPr>
          <a:xfrm>
            <a:off x="1270000" y="4196960"/>
            <a:ext cx="10464800" cy="13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ja-JP"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おわり</a:t>
            </a:r>
            <a:endParaRPr/>
          </a:p>
        </p:txBody>
      </p:sp>
      <p:sp>
        <p:nvSpPr>
          <p:cNvPr id="421" name="Google Shape;421;p42"/>
          <p:cNvSpPr/>
          <p:nvPr/>
        </p:nvSpPr>
        <p:spPr>
          <a:xfrm>
            <a:off x="6297561" y="9527458"/>
            <a:ext cx="412955" cy="442452"/>
          </a:xfrm>
          <a:prstGeom prst="rect">
            <a:avLst/>
          </a:prstGeom>
          <a:solidFill>
            <a:srgbClr val="00694C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2"/>
          <p:cNvSpPr txBox="1">
            <a:spLocks noGrp="1"/>
          </p:cNvSpPr>
          <p:nvPr>
            <p:ph type="sldNum" idx="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F46376E-DDE5-4864-81FF-7D13E3A9F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262" y="4097664"/>
            <a:ext cx="3420276" cy="15582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/>
          <p:nvPr/>
        </p:nvSpPr>
        <p:spPr>
          <a:xfrm>
            <a:off x="1270000" y="2304702"/>
            <a:ext cx="10464800" cy="3142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ja-JP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知っていることを</a:t>
            </a: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ja-JP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近くの人と話し合って</a:t>
            </a: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ja-JP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発表してみよう！</a:t>
            </a: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5" descr="話し合う子供たちのイラスト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4900" y="4401695"/>
            <a:ext cx="5715000" cy="4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5"/>
          <p:cNvSpPr txBox="1">
            <a:spLocks noGrp="1"/>
          </p:cNvSpPr>
          <p:nvPr>
            <p:ph type="sldNum" idx="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6"/>
          <p:cNvGrpSpPr/>
          <p:nvPr/>
        </p:nvGrpSpPr>
        <p:grpSpPr>
          <a:xfrm>
            <a:off x="1684126" y="1608905"/>
            <a:ext cx="9893808" cy="7132759"/>
            <a:chOff x="1738990" y="1663769"/>
            <a:chExt cx="9893808" cy="7132759"/>
          </a:xfrm>
        </p:grpSpPr>
        <p:pic>
          <p:nvPicPr>
            <p:cNvPr id="67" name="Google Shape;67;p6" descr="皿の上のデザート&#10;&#10;自動的に生成された説明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38990" y="1663769"/>
              <a:ext cx="4387490" cy="29204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6" descr="皿に盛られた食べ物&#10;&#10;自動的に生成された説明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96221" y="4876800"/>
              <a:ext cx="6636577" cy="39197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6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/>
          <p:nvPr/>
        </p:nvSpPr>
        <p:spPr>
          <a:xfrm>
            <a:off x="2526952" y="3163574"/>
            <a:ext cx="7950895" cy="342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たくさんの食べ方があるこんぶ</a:t>
            </a: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そのためには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採ったこんぶを加工するよ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7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/>
          <p:nvPr/>
        </p:nvSpPr>
        <p:spPr>
          <a:xfrm>
            <a:off x="1218902" y="4248423"/>
            <a:ext cx="10566995" cy="125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どういうものか動画を観てみよう！</a:t>
            </a:r>
            <a:endParaRPr sz="5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8"/>
          <p:cNvSpPr txBox="1"/>
          <p:nvPr/>
        </p:nvSpPr>
        <p:spPr>
          <a:xfrm>
            <a:off x="932328" y="5914416"/>
            <a:ext cx="11140142" cy="54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ja-JP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ー こんぶ動画</a:t>
            </a:r>
            <a:r>
              <a:rPr lang="ja-JP" alt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①</a:t>
            </a:r>
            <a:r>
              <a:rPr lang="ja-JP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ー</a:t>
            </a:r>
            <a:endParaRPr dirty="0"/>
          </a:p>
        </p:txBody>
      </p:sp>
      <p:sp>
        <p:nvSpPr>
          <p:cNvPr id="82" name="Google Shape;82;p8"/>
          <p:cNvSpPr txBox="1">
            <a:spLocks noGrp="1"/>
          </p:cNvSpPr>
          <p:nvPr>
            <p:ph type="sldNum" idx="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/>
        </p:nvSpPr>
        <p:spPr>
          <a:xfrm>
            <a:off x="3764106" y="3112979"/>
            <a:ext cx="5988820" cy="3565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たくさんの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加工されたこんぶが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-JP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あったね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"/>
          <p:cNvSpPr txBox="1">
            <a:spLocks noGrp="1"/>
          </p:cNvSpPr>
          <p:nvPr>
            <p:ph type="sldNum" idx="12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altLang="ja-JP">
                <a:solidFill>
                  <a:srgbClr val="00694C"/>
                </a:solidFill>
              </a:rPr>
              <a:t>9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</Words>
  <Application>Microsoft Office PowerPoint</Application>
  <PresentationFormat>ユーザー設定</PresentationFormat>
  <Paragraphs>218</Paragraphs>
  <Slides>43</Slides>
  <Notes>43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6" baseType="lpstr">
      <vt:lpstr>Arial</vt:lpstr>
      <vt:lpstr>Helvetica Neue Light</vt:lpstr>
      <vt:lpstr>White</vt:lpstr>
      <vt:lpstr>こんぶのひみつを探ろう！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こんぶのひみつを探ろう！</dc:title>
  <cp:lastModifiedBy>雅紀 大崎</cp:lastModifiedBy>
  <cp:revision>1</cp:revision>
  <dcterms:modified xsi:type="dcterms:W3CDTF">2024-05-09T11:40:19Z</dcterms:modified>
</cp:coreProperties>
</file>